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97" r:id="rId10"/>
    <p:sldId id="298" r:id="rId11"/>
    <p:sldId id="286" r:id="rId12"/>
    <p:sldId id="287" r:id="rId13"/>
    <p:sldId id="299" r:id="rId14"/>
    <p:sldId id="300" r:id="rId15"/>
    <p:sldId id="309" r:id="rId16"/>
    <p:sldId id="288" r:id="rId17"/>
    <p:sldId id="289" r:id="rId18"/>
    <p:sldId id="290" r:id="rId19"/>
    <p:sldId id="291" r:id="rId20"/>
    <p:sldId id="292" r:id="rId21"/>
    <p:sldId id="302" r:id="rId22"/>
    <p:sldId id="301" r:id="rId23"/>
    <p:sldId id="293" r:id="rId24"/>
    <p:sldId id="294" r:id="rId25"/>
    <p:sldId id="295" r:id="rId26"/>
    <p:sldId id="296" r:id="rId27"/>
    <p:sldId id="303" r:id="rId28"/>
    <p:sldId id="307" r:id="rId29"/>
    <p:sldId id="308" r:id="rId30"/>
    <p:sldId id="304" r:id="rId31"/>
    <p:sldId id="305" r:id="rId32"/>
    <p:sldId id="30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A62BEF96-A4BA-46F3-84A3-4B11C721CFE3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7F797AFF-DACD-4EB7-BD0C-D831F6BC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DF03-EAFD-4391-B1B4-583A6CC3BE44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05A9-A403-4A6E-83FD-1527C0ED8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F95D-18D9-4B7F-B761-31C1E5BE58D1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1202-5AAE-4063-941C-92F5CC192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7D87F-3031-465C-BDD1-B8F334086D9E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38A7-A661-43D0-B4A1-4A878B4B4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1097-AC5E-4036-86E6-94FC5056FD8A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97FE-FE24-49CF-88BA-DD874C2D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0EB7-A5C9-497D-89EC-6EFF73DCEDB4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5F63-D192-4993-A3C0-54F4CE3AD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1916-E9AD-4A76-8C76-34FE9313D3DA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A6187-8365-42EA-A1D8-743A6B9AA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F62B-E7AA-4317-93A7-5A8130D0E096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B5ED-EB78-417E-A343-72ABE462F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2721-F6E6-4A3F-9CF5-6FBC0B2D08F5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057E-F88A-4644-B392-5B61AAB32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3F40-6B83-4EE7-BABF-C20B27329954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5E97-7A11-475C-A476-73CD0053D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7E1B-7104-486C-BF0E-D296D5A12DC6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6E03-9807-4C8C-9043-047769475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szintű felsorolásjeles szöveg</a:t>
            </a:r>
          </a:p>
          <a:p>
            <a:pPr lvl="2"/>
            <a:r>
              <a:rPr lang="hu-HU" smtClean="0"/>
              <a:t>Harmadik szintű felsorolásjeles szöveg</a:t>
            </a:r>
          </a:p>
          <a:p>
            <a:pPr lvl="3"/>
            <a:r>
              <a:rPr lang="hu-HU" smtClean="0"/>
              <a:t> Negyedik szintű felsorolásjeles szöveg</a:t>
            </a:r>
          </a:p>
          <a:p>
            <a:pPr lvl="4"/>
            <a:r>
              <a:rPr lang="hu-HU" smtClean="0"/>
              <a:t>Ötödik szintű felsorolásjeles szöveg</a:t>
            </a:r>
          </a:p>
          <a:p>
            <a:pPr lvl="1"/>
            <a:endParaRPr lang="hu-HU" smtClean="0"/>
          </a:p>
          <a:p>
            <a:pPr lvl="2"/>
            <a:endParaRPr 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C44FFB8A-35B6-4C81-B2D2-1A10C91F8B6F}" type="datetimeFigureOut">
              <a:rPr lang="en-US"/>
              <a:pPr>
                <a:defRPr/>
              </a:pPr>
              <a:t>13.05.2019</a:t>
            </a:fld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293A364-B10F-430E-9BD4-EE8F0DBEB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404813"/>
            <a:ext cx="8785225" cy="6192837"/>
          </a:xfrm>
        </p:spPr>
        <p:txBody>
          <a:bodyPr/>
          <a:lstStyle/>
          <a:p>
            <a:pPr algn="ctr">
              <a:defRPr/>
            </a:pP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orosz festészet</a:t>
            </a:r>
            <a:br>
              <a:rPr lang="hu-HU" sz="3600" dirty="0" smtClean="0"/>
            </a:br>
            <a:r>
              <a:rPr lang="hu-HU" sz="3600" dirty="0" smtClean="0"/>
              <a:t>19. század első felében</a:t>
            </a:r>
            <a:endParaRPr lang="en-US" sz="3600" dirty="0"/>
          </a:p>
        </p:txBody>
      </p:sp>
      <p:pic>
        <p:nvPicPr>
          <p:cNvPr id="7" name="Picture 6" descr="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16" y="1629000"/>
            <a:ext cx="5403368" cy="360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/>
          <a:stretch/>
        </p:blipFill>
        <p:spPr>
          <a:xfrm>
            <a:off x="0" y="0"/>
            <a:ext cx="4503380" cy="556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69" y="1"/>
            <a:ext cx="459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5397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5" y="274638"/>
            <a:ext cx="3635375" cy="7064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</a:rPr>
              <a:t>P. Fedotov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(1815–1852)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1" name="Picture 2" descr="040 Svezhij kavaler 2.jpg"/>
          <p:cNvPicPr>
            <a:picLocks noChangeAspect="1"/>
          </p:cNvPicPr>
          <p:nvPr/>
        </p:nvPicPr>
        <p:blipFill>
          <a:blip r:embed="rId2" cstate="print"/>
          <a:srcRect l="1518"/>
          <a:stretch>
            <a:fillRect/>
          </a:stretch>
        </p:blipFill>
        <p:spPr bwMode="auto">
          <a:xfrm>
            <a:off x="4356100" y="1125538"/>
            <a:ext cx="46672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050g Vdovushk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25538"/>
            <a:ext cx="41322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042 Svatovstvo majora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98425"/>
            <a:ext cx="860107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1" y="738000"/>
            <a:ext cx="8818399" cy="61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9812" y="11663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latin typeface="+mj-lt"/>
              </a:rPr>
              <a:t>A. Ivanov </a:t>
            </a:r>
            <a:r>
              <a:rPr lang="hu-HU" sz="2400" dirty="0" smtClean="0">
                <a:latin typeface="+mj-lt"/>
              </a:rPr>
              <a:t>(</a:t>
            </a:r>
            <a:r>
              <a:rPr lang="ru-RU" sz="2400" b="1" dirty="0" smtClean="0">
                <a:latin typeface="+mj-lt"/>
              </a:rPr>
              <a:t>1806–1858</a:t>
            </a:r>
            <a:r>
              <a:rPr lang="hu-HU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1311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18726"/>
          <a:stretch/>
        </p:blipFill>
        <p:spPr>
          <a:xfrm>
            <a:off x="4932040" y="197544"/>
            <a:ext cx="1975399" cy="24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3" t="47500" r="7539" b="30144"/>
          <a:stretch/>
        </p:blipFill>
        <p:spPr>
          <a:xfrm>
            <a:off x="2544064" y="197544"/>
            <a:ext cx="2285054" cy="241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r="20329" b="9051"/>
          <a:stretch/>
        </p:blipFill>
        <p:spPr>
          <a:xfrm>
            <a:off x="6960388" y="197544"/>
            <a:ext cx="2060594" cy="241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9051" r="16319"/>
          <a:stretch/>
        </p:blipFill>
        <p:spPr>
          <a:xfrm>
            <a:off x="107503" y="197564"/>
            <a:ext cx="2339053" cy="241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19" y="2682000"/>
            <a:ext cx="5840562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88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404813"/>
            <a:ext cx="8785225" cy="6192837"/>
          </a:xfrm>
        </p:spPr>
        <p:txBody>
          <a:bodyPr/>
          <a:lstStyle/>
          <a:p>
            <a:pPr algn="ctr">
              <a:defRPr/>
            </a:pP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orosz festészet</a:t>
            </a:r>
            <a:br>
              <a:rPr lang="hu-HU" sz="3600" dirty="0" smtClean="0"/>
            </a:br>
            <a:r>
              <a:rPr lang="hu-HU" sz="3600" dirty="0" smtClean="0"/>
              <a:t>19. század </a:t>
            </a:r>
            <a:r>
              <a:rPr lang="en-US" sz="3600" dirty="0" smtClean="0"/>
              <a:t>m</a:t>
            </a:r>
            <a:r>
              <a:rPr lang="hu-HU" sz="3600" dirty="0" smtClean="0"/>
              <a:t>á</a:t>
            </a:r>
            <a:r>
              <a:rPr lang="en-US" sz="3600" dirty="0" err="1" smtClean="0"/>
              <a:t>sodik</a:t>
            </a:r>
            <a:r>
              <a:rPr lang="en-US" sz="3600" dirty="0" smtClean="0"/>
              <a:t> </a:t>
            </a:r>
            <a:r>
              <a:rPr lang="hu-HU" sz="3600" dirty="0" smtClean="0"/>
              <a:t>felében</a:t>
            </a:r>
            <a:endParaRPr lang="en-US" sz="3600" dirty="0"/>
          </a:p>
        </p:txBody>
      </p:sp>
      <p:pic>
        <p:nvPicPr>
          <p:cNvPr id="7" name="Picture 6" descr="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16" y="1629000"/>
            <a:ext cx="5403368" cy="360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288115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725" y="0"/>
            <a:ext cx="2454275" cy="490538"/>
          </a:xfrm>
        </p:spPr>
        <p:txBody>
          <a:bodyPr/>
          <a:lstStyle/>
          <a:p>
            <a:pPr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1860-</a:t>
            </a:r>
            <a:r>
              <a:rPr lang="hu-HU" sz="2400" b="1" cap="none" dirty="0" smtClean="0">
                <a:solidFill>
                  <a:schemeClr val="accent2">
                    <a:lumMod val="75000"/>
                  </a:schemeClr>
                </a:solidFill>
              </a:rPr>
              <a:t>as évek</a:t>
            </a:r>
            <a:endParaRPr lang="en-US" sz="2400" b="1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0538"/>
            <a:ext cx="3347864" cy="460648"/>
          </a:xfrm>
        </p:spPr>
        <p:txBody>
          <a:bodyPr/>
          <a:lstStyle/>
          <a:p>
            <a:pPr marL="457200" lvl="6">
              <a:buFont typeface="Wingdings" pitchFamily="2" charset="2"/>
              <a:buNone/>
              <a:defRPr/>
            </a:pPr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V. Perov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(1834–1882)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340" name="Picture 3" descr="Priezd guvernantki 18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8113"/>
            <a:ext cx="65881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043 Portrait of the Playwright Alexander Ostrovsky 1871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836613"/>
            <a:ext cx="223202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044 Portrait of the Author Vladimir Dahl 1872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933825"/>
            <a:ext cx="21605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6 Easter Procession in a Village 18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98425"/>
            <a:ext cx="862965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017 Last Journey 1865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98425"/>
            <a:ext cx="818832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031 Last Tavern at Town Gate 1868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0" y="1052513"/>
            <a:ext cx="6413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047 Portrait of the Author Feodor Dostoyevsky 1872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573463"/>
            <a:ext cx="251936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046 Portrait of the Author Ivan Turgenev 1872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241141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pPr algn="ctr"/>
            <a:r>
              <a:rPr lang="hu-HU" sz="3600" b="1" smtClean="0"/>
              <a:t>Az orosz festészet 19. sz. első felében</a:t>
            </a:r>
            <a:endParaRPr lang="en-US" sz="3600" b="1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2413" y="836613"/>
            <a:ext cx="8639175" cy="57594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400" smtClean="0"/>
              <a:t>A klasszicista festészet </a:t>
            </a:r>
            <a:r>
              <a:rPr lang="hu-HU" sz="2400" smtClean="0">
                <a:sym typeface="Wingdings 3" pitchFamily="18" charset="2"/>
              </a:rPr>
              <a:t> „akadémiai”, történelmi témák</a:t>
            </a:r>
          </a:p>
          <a:p>
            <a:pPr>
              <a:buFont typeface="Wingdings" pitchFamily="2" charset="2"/>
              <a:buChar char="Ø"/>
            </a:pPr>
            <a:r>
              <a:rPr lang="hu-HU" sz="2400" smtClean="0">
                <a:sym typeface="Wingdings 3" pitchFamily="18" charset="2"/>
              </a:rPr>
              <a:t>A romantikus festészet:</a:t>
            </a:r>
            <a:br>
              <a:rPr lang="hu-HU" sz="2400" smtClean="0">
                <a:sym typeface="Wingdings 3" pitchFamily="18" charset="2"/>
              </a:rPr>
            </a:br>
            <a:r>
              <a:rPr lang="hu-HU" sz="2400" smtClean="0">
                <a:sym typeface="Wingdings 3" pitchFamily="18" charset="2"/>
              </a:rPr>
              <a:t>		   </a:t>
            </a:r>
            <a:r>
              <a:rPr lang="hu-HU" b="1" smtClean="0">
                <a:sym typeface="Wingdings 3" pitchFamily="18" charset="2"/>
              </a:rPr>
              <a:t>Az arcképfestészet</a:t>
            </a:r>
          </a:p>
          <a:p>
            <a:pPr>
              <a:buFontTx/>
              <a:buNone/>
            </a:pPr>
            <a:r>
              <a:rPr lang="hu-HU" sz="2400" b="1" i="1" smtClean="0">
                <a:sym typeface="Wingdings 3" pitchFamily="18" charset="2"/>
              </a:rPr>
              <a:t>O. Kiprenszkij </a:t>
            </a:r>
            <a:r>
              <a:rPr lang="hu-HU" sz="2400" smtClean="0">
                <a:sym typeface="Wingdings 3" pitchFamily="18" charset="2"/>
              </a:rPr>
              <a:t>(1782-1836)</a:t>
            </a:r>
            <a:endParaRPr lang="en-US" sz="2400" smtClean="0"/>
          </a:p>
        </p:txBody>
      </p:sp>
      <p:pic>
        <p:nvPicPr>
          <p:cNvPr id="24580" name="Picture 5" descr="7 Avtoportret s rozovym galstuk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068638"/>
            <a:ext cx="286385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80 Avtoportret 18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492375"/>
            <a:ext cx="34623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588" y="764703"/>
            <a:ext cx="5967412" cy="259285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14-ek lázadása (1863)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</a:t>
            </a:r>
          </a:p>
          <a:p>
            <a:pPr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Az orosz festők Kommunája (1863–1871)</a:t>
            </a:r>
          </a:p>
          <a:p>
            <a:pPr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P. Tretyakov-kollekció kialakulása</a:t>
            </a:r>
            <a:b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(1860-as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évek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– 1898)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hu-HU" sz="26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I. Kramszkoj </a:t>
            </a:r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(1837–1887)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034 Avnjportret 1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52" y="277271"/>
            <a:ext cx="2573834" cy="30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6" descr="040 Pavel Tretjak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356934"/>
            <a:ext cx="2614162" cy="33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024d L Tolsto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3357563"/>
            <a:ext cx="26558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032 Ivan Goncharov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0569" y="3348038"/>
            <a:ext cx="28797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116632"/>
            <a:ext cx="694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Az orosz festészet előtérbe kerülése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49858"/>
            <a:ext cx="7416824" cy="65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95619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94632"/>
            <a:ext cx="3826768" cy="56307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I. Kramszkoj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V. Perov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A. Szavraszov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I. Siskin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I. Repin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N. Ge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V. Polenov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V. és A. Vasnyecov-testvérek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V. Szurikov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A. Kuindzsi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I. Levitán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V. és K. Makovszkij-testvérek</a:t>
            </a:r>
          </a:p>
          <a:p>
            <a:pPr>
              <a:lnSpc>
                <a:spcPct val="110000"/>
              </a:lnSpc>
            </a:pP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V. Szerov</a:t>
            </a:r>
          </a:p>
          <a:p>
            <a:pPr>
              <a:lnSpc>
                <a:spcPct val="110000"/>
              </a:lnSpc>
            </a:pPr>
            <a:r>
              <a:rPr lang="hu-HU" sz="1800" b="1" i="1" dirty="0">
                <a:solidFill>
                  <a:schemeClr val="accent2">
                    <a:lumMod val="75000"/>
                  </a:schemeClr>
                </a:solidFill>
              </a:rPr>
              <a:t>G. </a:t>
            </a:r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Mjaszojedov</a:t>
            </a:r>
          </a:p>
          <a:p>
            <a:pPr>
              <a:lnSpc>
                <a:spcPct val="110000"/>
              </a:lnSpc>
            </a:pPr>
            <a:r>
              <a:rPr lang="hu-HU" sz="1800" b="1" i="1" dirty="0">
                <a:solidFill>
                  <a:schemeClr val="accent2">
                    <a:lumMod val="75000"/>
                  </a:schemeClr>
                </a:solidFill>
              </a:rPr>
              <a:t>N. Jarosenko</a:t>
            </a:r>
            <a:endParaRPr lang="hu-HU" sz="1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53400" cy="561975"/>
          </a:xfrm>
        </p:spPr>
        <p:txBody>
          <a:bodyPr/>
          <a:lstStyle/>
          <a:p>
            <a:pPr algn="ctr">
              <a:defRPr/>
            </a:pPr>
            <a:r>
              <a:rPr lang="hu-HU" sz="2400" b="1" cap="none" dirty="0" smtClean="0">
                <a:solidFill>
                  <a:schemeClr val="accent2">
                    <a:lumMod val="75000"/>
                  </a:schemeClr>
                </a:solidFill>
              </a:rPr>
              <a:t>1870-es évek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 Vándorkiállítási Társaság </a:t>
            </a:r>
            <a:r>
              <a:rPr lang="hu-HU" sz="2400" cap="none" dirty="0" smtClean="0">
                <a:solidFill>
                  <a:schemeClr val="accent2">
                    <a:lumMod val="75000"/>
                  </a:schemeClr>
                </a:solidFill>
              </a:rPr>
              <a:t>festői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2044006"/>
            <a:ext cx="42484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Történelmi festészet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Jelenet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Történelmi vedutták</a:t>
            </a: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Zsánerfestészet</a:t>
            </a: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Portré megújhodása</a:t>
            </a: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 bibliai téma újraértelmezése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7121283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01 Taknaja vecherja 18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6138"/>
            <a:ext cx="8058150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850" y="115888"/>
            <a:ext cx="3024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Ny. Ge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1831–1894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484" name="Picture 3" descr="00 Jaroshenko Portret N. Ge.jpg"/>
          <p:cNvPicPr>
            <a:picLocks noChangeAspect="1"/>
          </p:cNvPicPr>
          <p:nvPr/>
        </p:nvPicPr>
        <p:blipFill>
          <a:blip r:embed="rId3" cstate="print"/>
          <a:srcRect l="25401" t="13461" r="27042" b="41180"/>
          <a:stretch>
            <a:fillRect/>
          </a:stretch>
        </p:blipFill>
        <p:spPr bwMode="auto">
          <a:xfrm>
            <a:off x="7751763" y="0"/>
            <a:ext cx="13922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05 Petr I doprashivaet Alexeja 18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8425"/>
            <a:ext cx="85725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15888"/>
            <a:ext cx="56880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Zsánerfestészet.</a:t>
            </a:r>
            <a:b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hu-HU" sz="2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G. Mjaszojedov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1835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1972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2531" name="Picture 2" descr="01 Zemstvo obedaet 18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323975"/>
            <a:ext cx="90392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333375"/>
            <a:ext cx="4392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N. Jarosenko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1848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1898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3555" name="Picture 2" descr="01 Kursist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3221037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02 Vsudu zhiz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15888"/>
            <a:ext cx="3228975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15888"/>
            <a:ext cx="27003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Tájképfestészet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6627" name="Picture 2" descr="01 Grachi prileteli 18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45291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02 Proselok 19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628775"/>
            <a:ext cx="3905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825" y="620713"/>
            <a:ext cx="3887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A. Szavraszov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1830–1897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360"/>
            <a:ext cx="9144000" cy="5882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2606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I. Levitán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(1860–1900)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26736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" y="189000"/>
            <a:ext cx="891743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4936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53a Zhukovskij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07950" y="115888"/>
            <a:ext cx="29337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23 Batjushk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15888"/>
            <a:ext cx="25701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70a Puskin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227763" y="115888"/>
            <a:ext cx="26781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82 Potockaja i Shuvalav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500438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90a SmirnovaRosse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3429000"/>
            <a:ext cx="2540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15888"/>
            <a:ext cx="7776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 történelmi festészet új korszaka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825887"/>
            <a:ext cx="405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V. Szurikov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1848–1916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3796" name="Picture 3" descr="02 Bojarynja Morozova 18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0011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01 Vzjatie snezhnogo gorodka 18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896938"/>
            <a:ext cx="90360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" y="837000"/>
            <a:ext cx="8952369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534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69 Semjenov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114675"/>
            <a:ext cx="2857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" descr="32 Kalmychka Bajaus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88913"/>
            <a:ext cx="1524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87 Neapolitanskie malchik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15888"/>
            <a:ext cx="3825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85 Bednaja Liz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31353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39 Perovskij v ispanskom kostjum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3644900"/>
            <a:ext cx="21383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 descr="68 Teleshova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002088"/>
            <a:ext cx="23050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23850" y="0"/>
            <a:ext cx="8496300" cy="65246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400" smtClean="0"/>
              <a:t>Grafika (</a:t>
            </a:r>
            <a:r>
              <a:rPr lang="hu-HU" sz="2400" b="1" i="1" smtClean="0"/>
              <a:t>A. Orlovszkij</a:t>
            </a:r>
            <a:r>
              <a:rPr lang="hu-HU" sz="2400" smtClean="0"/>
              <a:t>), tájkép és veduta ( </a:t>
            </a:r>
            <a:r>
              <a:rPr lang="hu-HU" sz="2400" b="1" i="1" smtClean="0"/>
              <a:t>Sz. Scsedrin</a:t>
            </a:r>
            <a:r>
              <a:rPr lang="hu-HU" sz="2400" smtClean="0"/>
              <a:t>)</a:t>
            </a:r>
            <a:endParaRPr lang="en-US" sz="2400" smtClean="0"/>
          </a:p>
        </p:txBody>
      </p:sp>
      <p:pic>
        <p:nvPicPr>
          <p:cNvPr id="27651" name="Picture 3" descr="01 Bega na Heve 18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37973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01 Staryj Rim 18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943225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35375" cy="439738"/>
          </a:xfrm>
        </p:spPr>
        <p:txBody>
          <a:bodyPr/>
          <a:lstStyle/>
          <a:p>
            <a:r>
              <a:rPr lang="hu-HU" sz="2400" b="1" i="1" dirty="0" smtClean="0"/>
              <a:t>V. Tropinin </a:t>
            </a:r>
            <a:r>
              <a:rPr lang="hu-HU" sz="2400" dirty="0" smtClean="0"/>
              <a:t>(1776–1857)</a:t>
            </a:r>
            <a:endParaRPr lang="en-US" sz="2400" dirty="0" smtClean="0"/>
          </a:p>
        </p:txBody>
      </p:sp>
      <p:pic>
        <p:nvPicPr>
          <p:cNvPr id="28675" name="Picture 3" descr="01 Avtoportret u Kremlja.jpg"/>
          <p:cNvPicPr>
            <a:picLocks noChangeAspect="1"/>
          </p:cNvPicPr>
          <p:nvPr/>
        </p:nvPicPr>
        <p:blipFill>
          <a:blip r:embed="rId2" cstate="print"/>
          <a:srcRect l="4596" t="14339" r="4112" b="9863"/>
          <a:stretch>
            <a:fillRect/>
          </a:stretch>
        </p:blipFill>
        <p:spPr bwMode="auto">
          <a:xfrm>
            <a:off x="6227763" y="115888"/>
            <a:ext cx="28003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14 Karamzin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79388" y="549275"/>
            <a:ext cx="22161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8 Semejnyj portret Morkovyh.jpg"/>
          <p:cNvPicPr>
            <a:picLocks noChangeAspect="1"/>
          </p:cNvPicPr>
          <p:nvPr/>
        </p:nvPicPr>
        <p:blipFill>
          <a:blip r:embed="rId4" cstate="print"/>
          <a:srcRect l="3478" t="5074" r="3478" b="5074"/>
          <a:stretch>
            <a:fillRect/>
          </a:stretch>
        </p:blipFill>
        <p:spPr>
          <a:xfrm>
            <a:off x="0" y="3933056"/>
            <a:ext cx="3475861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8" descr="02 Malchik iptichka.jpg"/>
          <p:cNvPicPr>
            <a:picLocks noChangeAspect="1"/>
          </p:cNvPicPr>
          <p:nvPr/>
        </p:nvPicPr>
        <p:blipFill>
          <a:blip r:embed="rId5" cstate="print"/>
          <a:srcRect l="10143" t="5901" r="8813" b="5901"/>
          <a:stretch>
            <a:fillRect/>
          </a:stretch>
        </p:blipFill>
        <p:spPr bwMode="auto">
          <a:xfrm>
            <a:off x="2484438" y="836613"/>
            <a:ext cx="18288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12 Devochka s kukloj.jpg"/>
          <p:cNvPicPr>
            <a:picLocks noChangeAspect="1"/>
          </p:cNvPicPr>
          <p:nvPr/>
        </p:nvPicPr>
        <p:blipFill>
          <a:blip r:embed="rId6" cstate="print"/>
          <a:srcRect l="8090" t="4774" r="5733" b="4105"/>
          <a:stretch>
            <a:fillRect/>
          </a:stretch>
        </p:blipFill>
        <p:spPr bwMode="auto">
          <a:xfrm>
            <a:off x="4427538" y="115888"/>
            <a:ext cx="16335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21 Kruzhevnica.jpg"/>
          <p:cNvPicPr>
            <a:picLocks noChangeAspect="1"/>
          </p:cNvPicPr>
          <p:nvPr/>
        </p:nvPicPr>
        <p:blipFill>
          <a:blip r:embed="rId7" cstate="print"/>
          <a:srcRect l="5423" t="4445" r="5093" b="4010"/>
          <a:stretch>
            <a:fillRect/>
          </a:stretch>
        </p:blipFill>
        <p:spPr bwMode="auto">
          <a:xfrm>
            <a:off x="6156325" y="3068638"/>
            <a:ext cx="28844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2" descr="17 Prjaha.jpg"/>
          <p:cNvPicPr>
            <a:picLocks noChangeAspect="1"/>
          </p:cNvPicPr>
          <p:nvPr/>
        </p:nvPicPr>
        <p:blipFill>
          <a:blip r:embed="rId8" cstate="print"/>
          <a:srcRect l="6235" t="8002" r="7561" b="3801"/>
          <a:stretch>
            <a:fillRect/>
          </a:stretch>
        </p:blipFill>
        <p:spPr bwMode="auto">
          <a:xfrm>
            <a:off x="3563938" y="3429000"/>
            <a:ext cx="25066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03575" y="0"/>
            <a:ext cx="5940425" cy="836613"/>
          </a:xfrm>
        </p:spPr>
        <p:txBody>
          <a:bodyPr/>
          <a:lstStyle/>
          <a:p>
            <a:pPr algn="r"/>
            <a:r>
              <a:rPr lang="hu-HU" sz="2400" b="1" i="1" dirty="0" smtClean="0"/>
              <a:t>A. Venyecianov </a:t>
            </a:r>
            <a:r>
              <a:rPr lang="hu-HU" sz="2400" dirty="0" smtClean="0"/>
              <a:t>(1780–1847) </a:t>
            </a:r>
            <a:r>
              <a:rPr lang="hu-HU" sz="2400" b="1" dirty="0" smtClean="0"/>
              <a:t>és iskolája – </a:t>
            </a:r>
            <a:br>
              <a:rPr lang="hu-HU" sz="2400" b="1" dirty="0" smtClean="0"/>
            </a:br>
            <a:r>
              <a:rPr lang="hu-HU" sz="2400" b="1" dirty="0" smtClean="0"/>
              <a:t>a zsánerfestészet		</a:t>
            </a:r>
            <a:endParaRPr lang="en-US" sz="2400" b="1" dirty="0" smtClean="0"/>
          </a:p>
        </p:txBody>
      </p:sp>
      <p:pic>
        <p:nvPicPr>
          <p:cNvPr id="29699" name="Picture 2" descr="1 Gumn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43211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2  Na pashne Vesna Pervaja polovina 1820h 51x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836613"/>
            <a:ext cx="42100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18 Spjashchij pastusho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149725"/>
            <a:ext cx="348773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43 Avtoportret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323850" y="4149725"/>
            <a:ext cx="19034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9 Krestjanka s rebjenkom 1840e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2411413" y="4149725"/>
            <a:ext cx="19050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 Alekseev Masterskaja hudozhnika 18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036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1  Vid oze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0"/>
            <a:ext cx="30956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5  Fragment Cerkv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15888"/>
            <a:ext cx="2211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10 Krendovskij Ploshchad v Poltav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997200"/>
            <a:ext cx="52720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4" descr="24 Plahov Stoljarnaja masterskaj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2708275"/>
            <a:ext cx="28575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" y="558000"/>
            <a:ext cx="8975126" cy="63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1663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+mj-lt"/>
              </a:rPr>
              <a:t>Karl Brjullov </a:t>
            </a:r>
            <a:r>
              <a:rPr lang="hu-HU" sz="2400" dirty="0" smtClean="0">
                <a:latin typeface="+mj-lt"/>
              </a:rPr>
              <a:t>(</a:t>
            </a:r>
            <a:r>
              <a:rPr lang="ru-RU" sz="2400" dirty="0" smtClean="0">
                <a:latin typeface="+mj-lt"/>
              </a:rPr>
              <a:t>1799–1852 </a:t>
            </a:r>
            <a:r>
              <a:rPr lang="hu-HU" sz="2400" dirty="0" smtClean="0">
                <a:latin typeface="+mj-lt"/>
              </a:rPr>
              <a:t>)</a:t>
            </a:r>
            <a:endParaRPr lang="en-US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9695848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</Template>
  <TotalTime>1085</TotalTime>
  <Words>206</Words>
  <Application>Microsoft Office PowerPoint</Application>
  <PresentationFormat>On-screen Show (4:3)</PresentationFormat>
  <Paragraphs>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Cambria</vt:lpstr>
      <vt:lpstr>Georgia</vt:lpstr>
      <vt:lpstr>Trebuchet MS</vt:lpstr>
      <vt:lpstr>Wingdings</vt:lpstr>
      <vt:lpstr>Wingdings 3</vt:lpstr>
      <vt:lpstr>Teaching</vt:lpstr>
      <vt:lpstr>         orosz festészet 19. század első felében</vt:lpstr>
      <vt:lpstr>Az orosz festészet 19. sz. első felében</vt:lpstr>
      <vt:lpstr>PowerPoint Presentation</vt:lpstr>
      <vt:lpstr>PowerPoint Presentation</vt:lpstr>
      <vt:lpstr>PowerPoint Presentation</vt:lpstr>
      <vt:lpstr>V. Tropinin (1776–1857)</vt:lpstr>
      <vt:lpstr>A. Venyecianov (1780–1847) és iskolája –  a zsánerfestészet  </vt:lpstr>
      <vt:lpstr>PowerPoint Presentation</vt:lpstr>
      <vt:lpstr>PowerPoint Presentation</vt:lpstr>
      <vt:lpstr>PowerPoint Presentation</vt:lpstr>
      <vt:lpstr>P. Fedotov (1815–1852)</vt:lpstr>
      <vt:lpstr>PowerPoint Presentation</vt:lpstr>
      <vt:lpstr>PowerPoint Presentation</vt:lpstr>
      <vt:lpstr>PowerPoint Presentation</vt:lpstr>
      <vt:lpstr>         orosz festészet 19. század második felében</vt:lpstr>
      <vt:lpstr>1860-as évek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1870-es évek: a Vándorkiállítási Társaság festői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Szokolov Denise</dc:creator>
  <cp:lastModifiedBy>Denise Szokolov</cp:lastModifiedBy>
  <cp:revision>181</cp:revision>
  <dcterms:created xsi:type="dcterms:W3CDTF">2011-05-10T08:57:18Z</dcterms:created>
  <dcterms:modified xsi:type="dcterms:W3CDTF">2019-05-13T14:32:09Z</dcterms:modified>
</cp:coreProperties>
</file>